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8" r:id="rId1"/>
  </p:sldMasterIdLst>
  <p:notesMasterIdLst>
    <p:notesMasterId r:id="rId39"/>
  </p:notesMasterIdLst>
  <p:handoutMasterIdLst>
    <p:handoutMasterId r:id="rId40"/>
  </p:handoutMasterIdLst>
  <p:sldIdLst>
    <p:sldId id="1866" r:id="rId2"/>
    <p:sldId id="1888" r:id="rId3"/>
    <p:sldId id="1961" r:id="rId4"/>
    <p:sldId id="1890" r:id="rId5"/>
    <p:sldId id="1917" r:id="rId6"/>
    <p:sldId id="1919" r:id="rId7"/>
    <p:sldId id="1918" r:id="rId8"/>
    <p:sldId id="1920" r:id="rId9"/>
    <p:sldId id="1922" r:id="rId10"/>
    <p:sldId id="1924" r:id="rId11"/>
    <p:sldId id="1925" r:id="rId12"/>
    <p:sldId id="1926" r:id="rId13"/>
    <p:sldId id="1927" r:id="rId14"/>
    <p:sldId id="1928" r:id="rId15"/>
    <p:sldId id="1929" r:id="rId16"/>
    <p:sldId id="1931" r:id="rId17"/>
    <p:sldId id="1932" r:id="rId18"/>
    <p:sldId id="1933" r:id="rId19"/>
    <p:sldId id="1962" r:id="rId20"/>
    <p:sldId id="1885" r:id="rId21"/>
    <p:sldId id="1934" r:id="rId22"/>
    <p:sldId id="1935" r:id="rId23"/>
    <p:sldId id="1936" r:id="rId24"/>
    <p:sldId id="1937" r:id="rId25"/>
    <p:sldId id="1939" r:id="rId26"/>
    <p:sldId id="1941" r:id="rId27"/>
    <p:sldId id="1943" r:id="rId28"/>
    <p:sldId id="1951" r:id="rId29"/>
    <p:sldId id="1952" r:id="rId30"/>
    <p:sldId id="1953" r:id="rId31"/>
    <p:sldId id="1954" r:id="rId32"/>
    <p:sldId id="1955" r:id="rId33"/>
    <p:sldId id="1957" r:id="rId34"/>
    <p:sldId id="1958" r:id="rId35"/>
    <p:sldId id="1959" r:id="rId36"/>
    <p:sldId id="1960" r:id="rId37"/>
    <p:sldId id="1913" r:id="rId38"/>
  </p:sldIdLst>
  <p:sldSz cx="10691813" cy="7559675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835" userDrawn="1">
          <p15:clr>
            <a:srgbClr val="A4A3A4"/>
          </p15:clr>
        </p15:guide>
        <p15:guide id="3" pos="6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 kyuong su" initials="yks" lastIdx="1" clrIdx="0">
    <p:extLst>
      <p:ext uri="{19B8F6BF-5375-455C-9EA6-DF929625EA0E}">
        <p15:presenceInfo xmlns:p15="http://schemas.microsoft.com/office/powerpoint/2012/main" userId="b52b382b277b6b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0000"/>
    <a:srgbClr val="000E83"/>
    <a:srgbClr val="FF66FF"/>
    <a:srgbClr val="E4E4E4"/>
    <a:srgbClr val="E0E0E0"/>
    <a:srgbClr val="9FA2AF"/>
    <a:srgbClr val="8E919E"/>
    <a:srgbClr val="9396A3"/>
    <a:srgbClr val="979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6391" autoAdjust="0"/>
  </p:normalViewPr>
  <p:slideViewPr>
    <p:cSldViewPr snapToGrid="0">
      <p:cViewPr varScale="1">
        <p:scale>
          <a:sx n="103" d="100"/>
          <a:sy n="103" d="100"/>
        </p:scale>
        <p:origin x="1758" y="120"/>
      </p:cViewPr>
      <p:guideLst>
        <p:guide orient="horz" pos="2835"/>
        <p:guide pos="6384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4044" y="54"/>
      </p:cViewPr>
      <p:guideLst/>
    </p:cSldViewPr>
  </p:notes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6FFC65-43F8-4F36-9CC7-9B9A4C16A4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98A183-2515-4266-945B-ACC7F41DB2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81BB23E9-64E9-483D-AB1A-8516EB0BE5ED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B3E319-2DC8-493C-B9C8-D263C20891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71D7D3-20E9-483F-9217-46CBE81FC7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0506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E19A2630-2F27-4382-BBEC-27B944A49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540795C-04B0-45CE-AEA8-0FDF15F67D8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1279525"/>
            <a:ext cx="48863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3DABA3A2-3719-4B93-A4F5-C55CDF00D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08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4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6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1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14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01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20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85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37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9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329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4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89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763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08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171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000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75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01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61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0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65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1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272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77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71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57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966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55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3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9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86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35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EA6A10-A65D-4BEA-8F75-401375F0F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642997-A24C-49FA-8325-28939DBF6B9D}"/>
              </a:ext>
            </a:extLst>
          </p:cNvPr>
          <p:cNvSpPr/>
          <p:nvPr userDrawn="1"/>
        </p:nvSpPr>
        <p:spPr>
          <a:xfrm>
            <a:off x="4005470" y="1411357"/>
            <a:ext cx="2504660" cy="914400"/>
          </a:xfrm>
          <a:custGeom>
            <a:avLst/>
            <a:gdLst>
              <a:gd name="connsiteX0" fmla="*/ 0 w 2276060"/>
              <a:gd name="connsiteY0" fmla="*/ 0 h 914400"/>
              <a:gd name="connsiteX1" fmla="*/ 2276060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276060"/>
              <a:gd name="connsiteY0" fmla="*/ 0 h 914400"/>
              <a:gd name="connsiteX1" fmla="*/ 1918251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504660"/>
              <a:gd name="connsiteY0" fmla="*/ 0 h 914400"/>
              <a:gd name="connsiteX1" fmla="*/ 1918251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  <a:gd name="connsiteX0" fmla="*/ 0 w 2504660"/>
              <a:gd name="connsiteY0" fmla="*/ 0 h 914400"/>
              <a:gd name="connsiteX1" fmla="*/ 1818860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0" h="914400">
                <a:moveTo>
                  <a:pt x="0" y="0"/>
                </a:moveTo>
                <a:lnTo>
                  <a:pt x="1818860" y="0"/>
                </a:lnTo>
                <a:lnTo>
                  <a:pt x="2504660" y="90446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002EE-91ED-4870-9A90-EECE9901C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F91F8-21EF-4DF4-A784-FA026D852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E6E4860-43F9-4A31-A7AF-EB10F2152EFA}"/>
              </a:ext>
            </a:extLst>
          </p:cNvPr>
          <p:cNvSpPr/>
          <p:nvPr userDrawn="1"/>
        </p:nvSpPr>
        <p:spPr>
          <a:xfrm>
            <a:off x="407504" y="1222513"/>
            <a:ext cx="6748670" cy="4890052"/>
          </a:xfrm>
          <a:custGeom>
            <a:avLst/>
            <a:gdLst>
              <a:gd name="connsiteX0" fmla="*/ 29818 w 6748670"/>
              <a:gd name="connsiteY0" fmla="*/ 0 h 4890052"/>
              <a:gd name="connsiteX1" fmla="*/ 5227983 w 6748670"/>
              <a:gd name="connsiteY1" fmla="*/ 39757 h 4890052"/>
              <a:gd name="connsiteX2" fmla="*/ 6748670 w 6748670"/>
              <a:gd name="connsiteY2" fmla="*/ 1649896 h 4890052"/>
              <a:gd name="connsiteX3" fmla="*/ 3438939 w 6748670"/>
              <a:gd name="connsiteY3" fmla="*/ 4890052 h 4890052"/>
              <a:gd name="connsiteX4" fmla="*/ 0 w 6748670"/>
              <a:gd name="connsiteY4" fmla="*/ 4890052 h 4890052"/>
              <a:gd name="connsiteX5" fmla="*/ 29818 w 6748670"/>
              <a:gd name="connsiteY5" fmla="*/ 0 h 489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8670" h="4890052">
                <a:moveTo>
                  <a:pt x="29818" y="0"/>
                </a:moveTo>
                <a:lnTo>
                  <a:pt x="5227983" y="39757"/>
                </a:lnTo>
                <a:lnTo>
                  <a:pt x="6748670" y="1649896"/>
                </a:lnTo>
                <a:lnTo>
                  <a:pt x="3438939" y="4890052"/>
                </a:lnTo>
                <a:lnTo>
                  <a:pt x="0" y="4890052"/>
                </a:lnTo>
                <a:lnTo>
                  <a:pt x="298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F06D9A1-CD22-4596-A740-3F574A0E3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" y="2003469"/>
            <a:ext cx="3571961" cy="16640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C0D02C-9429-44B6-BA5B-70666C74D8B3}"/>
              </a:ext>
            </a:extLst>
          </p:cNvPr>
          <p:cNvCxnSpPr>
            <a:cxnSpLocks/>
          </p:cNvCxnSpPr>
          <p:nvPr userDrawn="1"/>
        </p:nvCxnSpPr>
        <p:spPr>
          <a:xfrm>
            <a:off x="715617" y="2778954"/>
            <a:ext cx="6380922" cy="0"/>
          </a:xfrm>
          <a:prstGeom prst="line">
            <a:avLst/>
          </a:prstGeom>
          <a:ln>
            <a:solidFill>
              <a:srgbClr val="9A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8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0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1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98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8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71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43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1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D9A25D3-1A84-424B-9C77-EF40701B1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B62-73B3-46B8-80A8-E56247BA3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2F3031-C215-4CA0-A510-0DFC4196F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29E4D56-4F63-4DEA-A378-587054DE6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517A95-CB30-4A4C-BEB8-570FCDB77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8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07AB79-A0EB-46A3-98F3-CAF42FA41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519D790-2F9F-4A91-B1CE-C14EBCF3AA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D43894-5C7B-444E-9DD5-7A6F80452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335DEB-7604-45A3-8E90-1799B64AD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6B5E9B3-F030-4C61-AA38-19F3BB5A005B}" type="datetimeFigureOut">
              <a:rPr lang="ko-KR" altLang="en-US" smtClean="0"/>
              <a:pPr/>
              <a:t>2022-10-05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5AE5FC6-62E4-40EF-B6A4-65D0F57872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4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1" y="3074315"/>
            <a:ext cx="10691812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spc="-3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악취 예측 및 경보 알고리즘 학습 결과</a:t>
            </a:r>
            <a:endParaRPr lang="ko-KR" altLang="en-US" sz="3200" b="1" spc="-3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812BA1F6-40BB-8F67-5463-9FA4F97D0B02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428229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신천농장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00:27 ~ 1. 16. 15:37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기간에 대해 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DC2914-6F0A-1103-AF07-CB40C25A1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448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신천농장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00:23 ~ 1. 16. 15:33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기간에 대해 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CF07A-D2CD-48B0-F7FA-AEB3601FD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665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이천분뇨자원화센터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15. 14:31 ~ 8. 29. 14:26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기간에 대해 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981EF-BC1D-9BBE-F727-A4A6BE34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117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이천분뇨자원화센터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16. 16:52 ~ 8. 4. 18:11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결측이 많기 때문에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불가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B682A-582E-6648-84A6-2E9D8BC4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20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제주축산원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00:39 ~ 3. 27. 16:14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결측 기간이 존재함</a:t>
            </a:r>
            <a:b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1~2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데이터로 분할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전처리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4A4AF4-1F9D-2027-1FF6-81DD3595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099616-A397-2A90-D992-A0924FC7D801}"/>
              </a:ext>
            </a:extLst>
          </p:cNvPr>
          <p:cNvCxnSpPr>
            <a:cxnSpLocks/>
          </p:cNvCxnSpPr>
          <p:nvPr/>
        </p:nvCxnSpPr>
        <p:spPr>
          <a:xfrm>
            <a:off x="3831202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978CF4-3D62-517B-0301-659A406FE654}"/>
              </a:ext>
            </a:extLst>
          </p:cNvPr>
          <p:cNvCxnSpPr>
            <a:cxnSpLocks/>
          </p:cNvCxnSpPr>
          <p:nvPr/>
        </p:nvCxnSpPr>
        <p:spPr>
          <a:xfrm>
            <a:off x="8601322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3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D043E2-7D5E-A7CE-D44F-728B7BB5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태웅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09:21 ~ 6. 26. 23:50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결측 기간이 존재함</a:t>
            </a:r>
            <a:b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1~3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4~5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데이터로 분할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전처리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이후 데이터 제외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978CF4-3D62-517B-0301-659A406FE654}"/>
              </a:ext>
            </a:extLst>
          </p:cNvPr>
          <p:cNvCxnSpPr>
            <a:cxnSpLocks/>
          </p:cNvCxnSpPr>
          <p:nvPr/>
        </p:nvCxnSpPr>
        <p:spPr>
          <a:xfrm>
            <a:off x="7905997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704C80-9566-5F91-72F3-D73445E44012}"/>
              </a:ext>
            </a:extLst>
          </p:cNvPr>
          <p:cNvCxnSpPr>
            <a:cxnSpLocks/>
          </p:cNvCxnSpPr>
          <p:nvPr/>
        </p:nvCxnSpPr>
        <p:spPr>
          <a:xfrm>
            <a:off x="3096592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20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태웅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3. 11. 08:58 ~ 6. 29. 21:17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결측 기간이 존재함</a:t>
            </a:r>
            <a:b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3~5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데이터로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전처리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이후 데이터 제외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8CE7EE-B44A-C06D-2F57-F0ABAC8B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A63BEF-5657-936F-C3ED-4ADD661C41BA}"/>
              </a:ext>
            </a:extLst>
          </p:cNvPr>
          <p:cNvCxnSpPr>
            <a:cxnSpLocks/>
          </p:cNvCxnSpPr>
          <p:nvPr/>
        </p:nvCxnSpPr>
        <p:spPr>
          <a:xfrm>
            <a:off x="4054083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255142-C562-B247-F37C-FD07B2B03A3C}"/>
              </a:ext>
            </a:extLst>
          </p:cNvPr>
          <p:cNvCxnSpPr>
            <a:cxnSpLocks/>
          </p:cNvCxnSpPr>
          <p:nvPr/>
        </p:nvCxnSpPr>
        <p:spPr>
          <a:xfrm>
            <a:off x="8803883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16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포도농장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00:20 ~ 8. 29. 23:34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기간에 대해 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D5E77-1A5D-A5B5-6552-1C23DE979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56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포도농장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00:17 ~ 8. 29. 23:45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결측 기간이 존재함</a:t>
            </a:r>
            <a:b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데이터로 분할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전처리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8A77D6-62E4-4404-C9C3-97C60178A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75C778-B1EB-69D5-E61F-6AD6EE7914E2}"/>
              </a:ext>
            </a:extLst>
          </p:cNvPr>
          <p:cNvCxnSpPr>
            <a:cxnSpLocks/>
          </p:cNvCxnSpPr>
          <p:nvPr/>
        </p:nvCxnSpPr>
        <p:spPr>
          <a:xfrm>
            <a:off x="4073133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0C8C16-DD1A-443A-C70C-69C9A7CE7E11}"/>
              </a:ext>
            </a:extLst>
          </p:cNvPr>
          <p:cNvCxnSpPr>
            <a:cxnSpLocks/>
          </p:cNvCxnSpPr>
          <p:nvPr/>
        </p:nvCxnSpPr>
        <p:spPr>
          <a:xfrm>
            <a:off x="8803883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9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1" y="3353213"/>
            <a:ext cx="10691812" cy="853249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spc="1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3200" b="1" spc="1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모델학습 결과</a:t>
            </a:r>
            <a:endParaRPr lang="ko-KR" altLang="en-US" sz="3200" b="1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812BA1F6-40BB-8F67-5463-9FA4F97D0B02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76235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509EBDC-3E46-1CD0-067B-2E50FA692B27}"/>
              </a:ext>
            </a:extLst>
          </p:cNvPr>
          <p:cNvGrpSpPr/>
          <p:nvPr/>
        </p:nvGrpSpPr>
        <p:grpSpPr>
          <a:xfrm>
            <a:off x="1752600" y="2768423"/>
            <a:ext cx="4293865" cy="2022828"/>
            <a:chOff x="1752600" y="1714066"/>
            <a:chExt cx="4293865" cy="2022828"/>
          </a:xfrm>
        </p:grpSpPr>
        <p:sp>
          <p:nvSpPr>
            <p:cNvPr id="4" name="object 6"/>
            <p:cNvSpPr txBox="1"/>
            <p:nvPr/>
          </p:nvSpPr>
          <p:spPr>
            <a:xfrm>
              <a:off x="1752600" y="1714066"/>
              <a:ext cx="583565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200" b="1" spc="-5" dirty="0">
                  <a:latin typeface="+mj-ea"/>
                  <a:ea typeface="+mj-ea"/>
                  <a:cs typeface="Malgun Gothic"/>
                </a:rPr>
                <a:t>목차</a:t>
              </a:r>
              <a:endParaRPr sz="2200" dirty="0">
                <a:latin typeface="+mj-ea"/>
                <a:ea typeface="+mj-ea"/>
                <a:cs typeface="Malgun Gothic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752600" y="2410467"/>
              <a:ext cx="4293865" cy="1326427"/>
              <a:chOff x="1752600" y="2057400"/>
              <a:chExt cx="4293865" cy="1326427"/>
            </a:xfrm>
          </p:grpSpPr>
          <p:sp>
            <p:nvSpPr>
              <p:cNvPr id="5" name="Google Shape;76;p8">
                <a:extLst>
                  <a:ext uri="{FF2B5EF4-FFF2-40B4-BE49-F238E27FC236}">
                    <a16:creationId xmlns:a16="http://schemas.microsoft.com/office/drawing/2014/main" id="{D36B60B5-E2C9-42D8-97F4-43FEFD6036E7}"/>
                  </a:ext>
                </a:extLst>
              </p:cNvPr>
              <p:cNvSpPr txBox="1"/>
              <p:nvPr/>
            </p:nvSpPr>
            <p:spPr>
              <a:xfrm>
                <a:off x="1752600" y="2057400"/>
                <a:ext cx="44926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5BAC"/>
                  </a:buClr>
                  <a:buSzPts val="2800"/>
                </a:pPr>
                <a:r>
                  <a:rPr lang="en-US" altLang="ko-KR" sz="2800" b="1" dirty="0">
                    <a:solidFill>
                      <a:srgbClr val="005BAC"/>
                    </a:solidFill>
                    <a:latin typeface="+mj-ea"/>
                    <a:ea typeface="+mj-ea"/>
                  </a:rPr>
                  <a:t>1.</a:t>
                </a:r>
                <a:endParaRPr lang="en-US" altLang="ko-KR" sz="2800" dirty="0">
                  <a:solidFill>
                    <a:srgbClr val="005BAC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Google Shape;77;p8">
                <a:extLst>
                  <a:ext uri="{FF2B5EF4-FFF2-40B4-BE49-F238E27FC236}">
                    <a16:creationId xmlns:a16="http://schemas.microsoft.com/office/drawing/2014/main" id="{D6862140-2D3C-4748-8E1E-61EB14D88684}"/>
                  </a:ext>
                </a:extLst>
              </p:cNvPr>
              <p:cNvSpPr txBox="1"/>
              <p:nvPr/>
            </p:nvSpPr>
            <p:spPr>
              <a:xfrm>
                <a:off x="2908174" y="2119312"/>
                <a:ext cx="1812925" cy="400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595959"/>
                  </a:buClr>
                  <a:buSzPts val="2000"/>
                </a:pPr>
                <a:r>
                  <a:rPr lang="ko-KR" altLang="en-US" sz="2000" b="1">
                    <a:solidFill>
                      <a:srgbClr val="595959"/>
                    </a:solidFill>
                    <a:latin typeface="+mj-ea"/>
                    <a:ea typeface="+mj-ea"/>
                    <a:cs typeface="Arial"/>
                    <a:sym typeface="Arial"/>
                  </a:rPr>
                  <a:t>데이터 탐색</a:t>
                </a:r>
                <a:endPara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7" name="Google Shape;76;p8">
                <a:extLst>
                  <a:ext uri="{FF2B5EF4-FFF2-40B4-BE49-F238E27FC236}">
                    <a16:creationId xmlns:a16="http://schemas.microsoft.com/office/drawing/2014/main" id="{5E154A1A-1486-44BF-AFE3-5A4D18E99D54}"/>
                  </a:ext>
                </a:extLst>
              </p:cNvPr>
              <p:cNvSpPr txBox="1"/>
              <p:nvPr/>
            </p:nvSpPr>
            <p:spPr>
              <a:xfrm>
                <a:off x="1752600" y="2859952"/>
                <a:ext cx="44926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5BAC"/>
                  </a:buClr>
                  <a:buSzPts val="2800"/>
                </a:pPr>
                <a:r>
                  <a:rPr lang="en-US" altLang="ko-KR" sz="2800" b="1" dirty="0">
                    <a:solidFill>
                      <a:srgbClr val="005BAC"/>
                    </a:solidFill>
                    <a:latin typeface="+mj-ea"/>
                    <a:ea typeface="+mj-ea"/>
                  </a:rPr>
                  <a:t>2.</a:t>
                </a:r>
                <a:endParaRPr lang="en-US" altLang="ko-KR" sz="2800" dirty="0">
                  <a:solidFill>
                    <a:srgbClr val="005BAC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" name="Google Shape;77;p8">
                <a:extLst>
                  <a:ext uri="{FF2B5EF4-FFF2-40B4-BE49-F238E27FC236}">
                    <a16:creationId xmlns:a16="http://schemas.microsoft.com/office/drawing/2014/main" id="{3710BD94-8767-4D12-B61E-4EFBBE122C63}"/>
                  </a:ext>
                </a:extLst>
              </p:cNvPr>
              <p:cNvSpPr txBox="1"/>
              <p:nvPr/>
            </p:nvSpPr>
            <p:spPr>
              <a:xfrm>
                <a:off x="2908174" y="2921864"/>
                <a:ext cx="3138291" cy="400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>
                  <a:buClr>
                    <a:srgbClr val="595959"/>
                  </a:buClr>
                  <a:buSzPts val="2000"/>
                  <a:defRPr sz="2000" b="1">
                    <a:solidFill>
                      <a:srgbClr val="595959"/>
                    </a:solidFill>
                    <a:latin typeface="+mj-ea"/>
                    <a:ea typeface="+mj-ea"/>
                    <a:cs typeface="Arial"/>
                  </a:defRPr>
                </a:lvl1pPr>
              </a:lstStyle>
              <a:p>
                <a:r>
                  <a:rPr lang="ko-KR" altLang="en-US"/>
                  <a:t>모델학습 결과</a:t>
                </a:r>
                <a:endParaRPr lang="ko-KR" altLang="en-US" dirty="0">
                  <a:sym typeface="Arial"/>
                </a:endParaRPr>
              </a:p>
            </p:txBody>
          </p:sp>
        </p:grpSp>
      </p:grpSp>
      <p:sp>
        <p:nvSpPr>
          <p:cNvPr id="2" name="제목 4">
            <a:extLst>
              <a:ext uri="{FF2B5EF4-FFF2-40B4-BE49-F238E27FC236}">
                <a16:creationId xmlns:a16="http://schemas.microsoft.com/office/drawing/2014/main" id="{49BACC3D-9EEB-DC04-213D-B4D6060DA915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2054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간 비교에서 사용되는 평가지표는 다음과 같습니다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841B6-1DA6-5D9F-3F3A-B203FF84147C}"/>
              </a:ext>
            </a:extLst>
          </p:cNvPr>
          <p:cNvSpPr txBox="1"/>
          <p:nvPr/>
        </p:nvSpPr>
        <p:spPr>
          <a:xfrm>
            <a:off x="691215" y="1704953"/>
            <a:ext cx="3615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+mn-ea"/>
                <a:ea typeface="맑은 고딕" panose="020B0503020000020004" pitchFamily="50" charset="-127"/>
              </a:rPr>
              <a:t>①</a:t>
            </a:r>
            <a:r>
              <a:rPr lang="en-US" altLang="ko-KR" sz="1600" b="1">
                <a:latin typeface="+mn-ea"/>
              </a:rPr>
              <a:t> MAPE </a:t>
            </a:r>
            <a:r>
              <a:rPr lang="en-US" altLang="ko-KR" sz="1200" b="1">
                <a:latin typeface="+mn-ea"/>
              </a:rPr>
              <a:t>(Mean Absolute Percentage Error)</a:t>
            </a:r>
            <a:endParaRPr lang="en-US" sz="16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228A49-C3A1-A649-EAE9-21AD25DF8A79}"/>
                  </a:ext>
                </a:extLst>
              </p:cNvPr>
              <p:cNvSpPr txBox="1"/>
              <p:nvPr/>
            </p:nvSpPr>
            <p:spPr>
              <a:xfrm>
                <a:off x="1045369" y="2166584"/>
                <a:ext cx="189455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228A49-C3A1-A649-EAE9-21AD25DF8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69" y="2166584"/>
                <a:ext cx="1894557" cy="588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D60EF1-92A7-0D7C-69B7-D3CEC4529530}"/>
                  </a:ext>
                </a:extLst>
              </p:cNvPr>
              <p:cNvSpPr txBox="1"/>
              <p:nvPr/>
            </p:nvSpPr>
            <p:spPr>
              <a:xfrm>
                <a:off x="1045369" y="2892017"/>
                <a:ext cx="7074144" cy="686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80000" indent="-18000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𝑀𝐴𝑃𝐸</m:t>
                    </m:r>
                  </m:oMath>
                </a14:m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퍼센트 값을 가지며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0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가까울수록 예측 모형의 성능이 좋다고 해석할 수 있음</a:t>
                </a:r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80000" indent="-180000">
                  <a:lnSpc>
                    <a:spcPts val="25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0~1 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사이의 값을 가짐</a:t>
                </a:r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D60EF1-92A7-0D7C-69B7-D3CEC4529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69" y="2892017"/>
                <a:ext cx="7074144" cy="686919"/>
              </a:xfrm>
              <a:prstGeom prst="rect">
                <a:avLst/>
              </a:prstGeom>
              <a:blipFill>
                <a:blip r:embed="rId5"/>
                <a:stretch>
                  <a:fillRect b="-5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E90052F-DF38-CD98-9F29-4B37DF55CBFA}"/>
              </a:ext>
            </a:extLst>
          </p:cNvPr>
          <p:cNvSpPr txBox="1"/>
          <p:nvPr/>
        </p:nvSpPr>
        <p:spPr>
          <a:xfrm>
            <a:off x="691215" y="3952164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정확도 </a:t>
            </a:r>
            <a:r>
              <a:rPr lang="en-US" altLang="ko-KR" sz="1200" b="1">
                <a:latin typeface="+mn-ea"/>
              </a:rPr>
              <a:t>(Accuracy)</a:t>
            </a:r>
            <a:endParaRPr lang="en-US" sz="16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8B203890-CE27-8882-1353-85414C8368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4563504"/>
                  </p:ext>
                </p:extLst>
              </p:nvPr>
            </p:nvGraphicFramePr>
            <p:xfrm>
              <a:off x="3459671" y="4293681"/>
              <a:ext cx="1506447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49">
                      <a:extLst>
                        <a:ext uri="{9D8B030D-6E8A-4147-A177-3AD203B41FA5}">
                          <a16:colId xmlns:a16="http://schemas.microsoft.com/office/drawing/2014/main" val="1448187472"/>
                        </a:ext>
                      </a:extLst>
                    </a:gridCol>
                    <a:gridCol w="502149">
                      <a:extLst>
                        <a:ext uri="{9D8B030D-6E8A-4147-A177-3AD203B41FA5}">
                          <a16:colId xmlns:a16="http://schemas.microsoft.com/office/drawing/2014/main" val="2738523966"/>
                        </a:ext>
                      </a:extLst>
                    </a:gridCol>
                    <a:gridCol w="502149">
                      <a:extLst>
                        <a:ext uri="{9D8B030D-6E8A-4147-A177-3AD203B41FA5}">
                          <a16:colId xmlns:a16="http://schemas.microsoft.com/office/drawing/2014/main" val="2352533271"/>
                        </a:ext>
                      </a:extLst>
                    </a:gridCol>
                  </a:tblGrid>
                  <a:tr h="2590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/>
                            <a:t>실제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/>
                            <a:t>예측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1342565"/>
                      </a:ext>
                    </a:extLst>
                  </a:tr>
                  <a:tr h="2590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참</a:t>
                          </a:r>
                          <a:endParaRPr lang="ko-KR" altLang="en-US" sz="900" b="1" dirty="0"/>
                        </a:p>
                      </a:txBody>
                      <a:tcPr anchor="ctr"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거짓</a:t>
                          </a:r>
                          <a:endParaRPr lang="ko-KR" altLang="en-US" sz="900" b="1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76074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참</a:t>
                          </a:r>
                          <a:endParaRPr lang="ko-KR" altLang="en-US" sz="900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346111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거짓</a:t>
                          </a:r>
                          <a:endParaRPr lang="ko-KR" alt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7849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8B203890-CE27-8882-1353-85414C8368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4563504"/>
                  </p:ext>
                </p:extLst>
              </p:nvPr>
            </p:nvGraphicFramePr>
            <p:xfrm>
              <a:off x="3459671" y="4293681"/>
              <a:ext cx="1506447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149">
                      <a:extLst>
                        <a:ext uri="{9D8B030D-6E8A-4147-A177-3AD203B41FA5}">
                          <a16:colId xmlns:a16="http://schemas.microsoft.com/office/drawing/2014/main" val="1448187472"/>
                        </a:ext>
                      </a:extLst>
                    </a:gridCol>
                    <a:gridCol w="502149">
                      <a:extLst>
                        <a:ext uri="{9D8B030D-6E8A-4147-A177-3AD203B41FA5}">
                          <a16:colId xmlns:a16="http://schemas.microsoft.com/office/drawing/2014/main" val="2738523966"/>
                        </a:ext>
                      </a:extLst>
                    </a:gridCol>
                    <a:gridCol w="502149">
                      <a:extLst>
                        <a:ext uri="{9D8B030D-6E8A-4147-A177-3AD203B41FA5}">
                          <a16:colId xmlns:a16="http://schemas.microsoft.com/office/drawing/2014/main" val="2352533271"/>
                        </a:ext>
                      </a:extLst>
                    </a:gridCol>
                  </a:tblGrid>
                  <a:tr h="2590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/>
                            <a:t>실제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/>
                            <a:t>예측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1342565"/>
                      </a:ext>
                    </a:extLst>
                  </a:tr>
                  <a:tr h="2590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참</a:t>
                          </a:r>
                          <a:endParaRPr lang="ko-KR" altLang="en-US" sz="900" b="1" dirty="0"/>
                        </a:p>
                      </a:txBody>
                      <a:tcPr anchor="ctr"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거짓</a:t>
                          </a:r>
                          <a:endParaRPr lang="ko-KR" altLang="en-US" sz="900" b="1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76074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참</a:t>
                          </a:r>
                          <a:endParaRPr lang="ko-KR" altLang="en-US" sz="900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439" t="-207143" r="-107317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207143" r="-602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346111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/>
                            <a:t>거짓</a:t>
                          </a:r>
                          <a:endParaRPr lang="ko-KR" alt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439" t="-300000" r="-10731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300000" r="-6024" b="-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78493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733F05-B4DF-833F-5E10-E9116D5FA56B}"/>
              </a:ext>
            </a:extLst>
          </p:cNvPr>
          <p:cNvSpPr/>
          <p:nvPr/>
        </p:nvSpPr>
        <p:spPr>
          <a:xfrm>
            <a:off x="3936206" y="4781255"/>
            <a:ext cx="1054894" cy="5670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 lIns="0" tIns="0" rIns="0" bIns="0" rtlCol="0" anchor="ctr"/>
          <a:lstStyle/>
          <a:p>
            <a:pPr marL="180975" indent="-180975" algn="ctr" eaLnBrk="0" latinLnBrk="0" hangingPunct="0">
              <a:lnSpc>
                <a:spcPct val="110000"/>
              </a:lnSpc>
              <a:buClr>
                <a:srgbClr val="3271AA"/>
              </a:buClr>
              <a:buSzPct val="140000"/>
              <a:tabLst>
                <a:tab pos="814388" algn="l"/>
              </a:tabLst>
            </a:pPr>
            <a:endParaRPr lang="ko-KR" altLang="en-US" sz="12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67A27-50A4-A55B-280B-5D3527462726}"/>
                  </a:ext>
                </a:extLst>
              </p:cNvPr>
              <p:cNvSpPr txBox="1"/>
              <p:nvPr/>
            </p:nvSpPr>
            <p:spPr>
              <a:xfrm>
                <a:off x="1045369" y="4663415"/>
                <a:ext cx="1761059" cy="391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67A27-50A4-A55B-280B-5D3527462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69" y="4663415"/>
                <a:ext cx="1761059" cy="391326"/>
              </a:xfrm>
              <a:prstGeom prst="rect">
                <a:avLst/>
              </a:prstGeom>
              <a:blipFill>
                <a:blip r:embed="rId7"/>
                <a:stretch>
                  <a:fillRect l="-2768" r="-346"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6CC0F35-469E-EE25-01E3-822E173F7261}"/>
              </a:ext>
            </a:extLst>
          </p:cNvPr>
          <p:cNvSpPr txBox="1"/>
          <p:nvPr/>
        </p:nvSpPr>
        <p:spPr>
          <a:xfrm>
            <a:off x="1045369" y="5426594"/>
            <a:ext cx="7074144" cy="1328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대상을 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거짓으로 분류하였을 때 예측모형이 정확히 분류한 비율을 의미함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가까울수록 예측모형의 성능이 좋다고 해석할 수 있음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거짓에 대한 기준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암모니아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70 /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황화수소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5C6D8-9E93-CC4C-4C9C-A2E532F310DE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6CCC9C-77D7-3E42-A7D2-741A46864360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936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477D60A-57E4-6837-DA19-91E17AAA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4" y="2172883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상원농장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(3~4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81577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99.61%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99.02%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87.03%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43247445-9CE6-6806-5302-417C1E86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05696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920F80D1-09CD-AC19-6715-2B206D2B6409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3E68A3-CB24-C834-3801-746BD3EFB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7" y="2175058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2C213-D64E-DAEC-78FE-20260D870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8625" y="2372825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249F58-B60B-57B5-F122-7F3A75692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31112" y="2372825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600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38B58A-D38C-C111-B5C8-D9375A4F3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4" y="217506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49B39B17-3C48-CA75-1230-EF3D5F895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6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상원농장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(7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02622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72.35%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94.59%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8625" y="2372825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3AFE69D-42EF-BD29-50AB-B8C6B748F2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31112" y="2372825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B61E8D-8762-4E41-13D2-B8B89238E082}"/>
              </a:ext>
            </a:extLst>
          </p:cNvPr>
          <p:cNvSpPr txBox="1"/>
          <p:nvPr/>
        </p:nvSpPr>
        <p:spPr>
          <a:xfrm>
            <a:off x="5459366" y="4822707"/>
            <a:ext cx="534828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데이터의 타겟변수가 단일값을 가짐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불가</a:t>
            </a:r>
          </a:p>
        </p:txBody>
      </p:sp>
    </p:spTree>
    <p:extLst>
      <p:ext uri="{BB962C8B-B14F-4D97-AF65-F5344CB8AC3E}">
        <p14:creationId xmlns:p14="http://schemas.microsoft.com/office/powerpoint/2010/main" val="313695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A55C2D-6223-A14C-6F98-C6EACB3C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6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387D58-C5FD-4FB3-0A21-50FA74464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5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상원농장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224719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8625" y="3060894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39225" y="2360452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56028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213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97114C-283A-0A2E-78CF-A49A70774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412F22-E8FC-7917-F644-919DB2AF9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4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성지농장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87210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5667375" y="2358500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38536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E7144C-0B04-D055-388E-49120B8191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4632" y="2370161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59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3B22931-31D8-8C77-F1E8-60AEF422D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연필, 벡터그래픽이(가) 표시된 사진&#10;&#10;자동 생성된 설명">
            <a:extLst>
              <a:ext uri="{FF2B5EF4-FFF2-40B4-BE49-F238E27FC236}">
                <a16:creationId xmlns:a16="http://schemas.microsoft.com/office/drawing/2014/main" id="{92332C59-686A-7A95-CDC5-995961997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성지농장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en-US" altLang="ko-KR" b="1" spc="-10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350550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4632" y="2370161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29527" y="2370161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77731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7266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440A167-440E-93F4-D8E4-439D16022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F2A7F8-13D2-0BD7-6B3D-29CCE6203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신천농장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en-US" altLang="ko-KR" b="1" spc="-10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0348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4632" y="2370161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29527" y="3065486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57077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181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32270CB-9E99-6B52-615C-AA1C2A31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B572E3-D512-1B7F-E946-0638D969B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신천농장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en-US" altLang="ko-KR" b="1" spc="-10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761708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3875130" y="3036167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29527" y="3065486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14589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195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25A4EC1-13A0-AE8E-E382-62782ABAE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F26330-6F86-294E-4D3E-8E283076B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이천분뇨자원화센터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78189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16030" y="2377805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16827" y="2380236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4915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840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D4ADE1-CD94-388E-1B4C-DDE9FD806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EEC6F4-70C7-EEAF-93D1-253FE1A48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제주축산원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(1~2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57703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0730" y="3038399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29527" y="3609414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14467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776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12BA1F6-40BB-8F67-5463-9FA4F97D0B02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3E4C3342-9782-AFAA-89D4-A2A611C77A20}"/>
              </a:ext>
            </a:extLst>
          </p:cNvPr>
          <p:cNvSpPr txBox="1">
            <a:spLocks/>
          </p:cNvSpPr>
          <p:nvPr/>
        </p:nvSpPr>
        <p:spPr>
          <a:xfrm>
            <a:off x="1" y="3353213"/>
            <a:ext cx="10691812" cy="853249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spc="1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1. </a:t>
            </a:r>
            <a:r>
              <a:rPr lang="ko-KR" altLang="en-US" sz="3200" b="1" spc="1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데이터 탐색</a:t>
            </a:r>
            <a:endParaRPr lang="ko-KR" altLang="en-US" sz="3200" b="1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306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C8799C1-6C2D-1B61-8C1E-61D1B0195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64" y="2175059"/>
            <a:ext cx="4572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제주축산원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(3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51901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DC13D26-8E1D-E3DC-1120-41D17C0E4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2" y="2170821"/>
            <a:ext cx="4572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7080" y="2379436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5720270" y="3606747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850009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8381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28EE49-E152-1071-B659-F5B9E2E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99A6C3-A863-24A1-3623-D4D475172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태웅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(1~3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441183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7080" y="2379436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5720497" y="2377550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95786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381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2845D3-0364-7530-3FC4-56739EBA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5B4079-64DC-DBD4-0571-60A674B9A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4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태웅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(4~5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8129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98.07%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99.47%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98.07%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99.47%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99.65%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97.72%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99.65%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99.18%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98.06%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37080" y="2379436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18528" y="3053543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47421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8399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연필, 스크린샷이(가) 표시된 사진&#10;&#10;자동 생성된 설명">
            <a:extLst>
              <a:ext uri="{FF2B5EF4-FFF2-40B4-BE49-F238E27FC236}">
                <a16:creationId xmlns:a16="http://schemas.microsoft.com/office/drawing/2014/main" id="{4287C66B-B046-A9A8-1000-4CB1526F4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연필이(가) 표시된 사진&#10;&#10;자동 생성된 설명">
            <a:extLst>
              <a:ext uri="{FF2B5EF4-FFF2-40B4-BE49-F238E27FC236}">
                <a16:creationId xmlns:a16="http://schemas.microsoft.com/office/drawing/2014/main" id="{AA96B662-0EDC-A5EA-5BCE-77DBFF83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태웅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96759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90.55%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58.39%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51.59%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62.26%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8.91%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8.42%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4243430" y="3606747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32817" y="2377268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F025FD-B469-74C9-AC39-6816F3EBC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89312"/>
              </p:ext>
            </p:extLst>
          </p:nvPr>
        </p:nvGraphicFramePr>
        <p:xfrm>
          <a:off x="5459366" y="4919659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EAC11CD-CC15-09B6-A29D-AF91113EA875}"/>
              </a:ext>
            </a:extLst>
          </p:cNvPr>
          <p:cNvSpPr txBox="1"/>
          <p:nvPr/>
        </p:nvSpPr>
        <p:spPr>
          <a:xfrm>
            <a:off x="5412975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0966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B630E4-C8AD-D778-91FF-772AB97DF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포도농장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239001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58.07%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68" t="93413" r="39030" b="2123"/>
          <a:stretch/>
        </p:blipFill>
        <p:spPr>
          <a:xfrm>
            <a:off x="862055" y="2368347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68" t="93413" r="39030" b="2123"/>
          <a:stretch/>
        </p:blipFill>
        <p:spPr>
          <a:xfrm>
            <a:off x="9032817" y="2377268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91F0E-C4F5-EBC2-F038-C4311FC0F10B}"/>
              </a:ext>
            </a:extLst>
          </p:cNvPr>
          <p:cNvSpPr txBox="1"/>
          <p:nvPr/>
        </p:nvSpPr>
        <p:spPr>
          <a:xfrm>
            <a:off x="5459366" y="4822707"/>
            <a:ext cx="534828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데이터의 타겟변수가 단일값을 가짐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불가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C0485D-509D-2CD2-8A4A-08C1C9301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64" y="2175059"/>
            <a:ext cx="4489200" cy="2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8266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2CB1B21-16C9-342E-6C85-E388F374A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포도농장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(1~5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45157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68" t="93413" r="39030" b="2123"/>
          <a:stretch/>
        </p:blipFill>
        <p:spPr>
          <a:xfrm>
            <a:off x="4239378" y="2377268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68" t="93413" r="39030" b="2123"/>
          <a:stretch/>
        </p:blipFill>
        <p:spPr>
          <a:xfrm>
            <a:off x="9032817" y="2377268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7E356-16EB-FEA3-4116-59AFAE297B2E}"/>
              </a:ext>
            </a:extLst>
          </p:cNvPr>
          <p:cNvSpPr txBox="1"/>
          <p:nvPr/>
        </p:nvSpPr>
        <p:spPr>
          <a:xfrm>
            <a:off x="5459366" y="4822707"/>
            <a:ext cx="534828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데이터의 타겟변수가 단일값을 가짐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불가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F823A2-E92F-48BF-A229-D1FE35DDF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9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C54CDAB-2E28-2B25-C6F9-0A72A217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4" y="2175059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129C61-A70C-9603-9289-43F2D6DA2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2" y="2170821"/>
            <a:ext cx="4561200" cy="2280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82244" y="342611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포도농장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(8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6D9917-6B06-FD63-C44E-8135542B111E}"/>
              </a:ext>
            </a:extLst>
          </p:cNvPr>
          <p:cNvSpPr/>
          <p:nvPr/>
        </p:nvSpPr>
        <p:spPr>
          <a:xfrm>
            <a:off x="8681658" y="430945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모델학습 결과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6E462D-E668-2F92-1C0E-CDDA5E567CE1}"/>
              </a:ext>
            </a:extLst>
          </p:cNvPr>
          <p:cNvGrpSpPr/>
          <p:nvPr/>
        </p:nvGrpSpPr>
        <p:grpSpPr>
          <a:xfrm>
            <a:off x="559684" y="1701622"/>
            <a:ext cx="9572445" cy="5398778"/>
            <a:chOff x="559684" y="1949594"/>
            <a:chExt cx="9572445" cy="53987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4FF66C-D154-E8D9-B3B0-9F863E164EC5}"/>
                </a:ext>
              </a:extLst>
            </p:cNvPr>
            <p:cNvSpPr/>
            <p:nvPr/>
          </p:nvSpPr>
          <p:spPr>
            <a:xfrm>
              <a:off x="559684" y="2136169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EFCE82-9929-036E-B986-143FAB74722B}"/>
                </a:ext>
              </a:extLst>
            </p:cNvPr>
            <p:cNvSpPr/>
            <p:nvPr/>
          </p:nvSpPr>
          <p:spPr>
            <a:xfrm>
              <a:off x="559684" y="1951770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암모니아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E6E6D3-72AA-C306-B4CA-29BA730AA319}"/>
                </a:ext>
              </a:extLst>
            </p:cNvPr>
            <p:cNvSpPr/>
            <p:nvPr/>
          </p:nvSpPr>
          <p:spPr>
            <a:xfrm>
              <a:off x="5345907" y="2133993"/>
              <a:ext cx="4786222" cy="5212203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F4BFC90-DA57-9C1D-CEA5-27D017B3D45D}"/>
                </a:ext>
              </a:extLst>
            </p:cNvPr>
            <p:cNvSpPr/>
            <p:nvPr/>
          </p:nvSpPr>
          <p:spPr>
            <a:xfrm>
              <a:off x="5345907" y="1949594"/>
              <a:ext cx="4786221" cy="3708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황화수소</a:t>
              </a:r>
              <a:endParaRPr lang="ko-KR" altLang="en-US" sz="1200" b="1" dirty="0"/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09EF8E7-A61E-BDE5-FA65-0C028E5D0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751562"/>
              </p:ext>
            </p:extLst>
          </p:nvPr>
        </p:nvGraphicFramePr>
        <p:xfrm>
          <a:off x="673144" y="4920748"/>
          <a:ext cx="4559301" cy="2118224"/>
        </p:xfrm>
        <a:graphic>
          <a:graphicData uri="http://schemas.openxmlformats.org/drawingml/2006/table">
            <a:tbl>
              <a:tblPr/>
              <a:tblGrid>
                <a:gridCol w="837034">
                  <a:extLst>
                    <a:ext uri="{9D8B030D-6E8A-4147-A177-3AD203B41FA5}">
                      <a16:colId xmlns:a16="http://schemas.microsoft.com/office/drawing/2014/main" val="220921570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715608415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775188177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1994994524"/>
                    </a:ext>
                  </a:extLst>
                </a:gridCol>
                <a:gridCol w="771245">
                  <a:extLst>
                    <a:ext uri="{9D8B030D-6E8A-4147-A177-3AD203B41FA5}">
                      <a16:colId xmlns:a16="http://schemas.microsoft.com/office/drawing/2014/main" val="3130133882"/>
                    </a:ext>
                  </a:extLst>
                </a:gridCol>
                <a:gridCol w="637287">
                  <a:extLst>
                    <a:ext uri="{9D8B030D-6E8A-4147-A177-3AD203B41FA5}">
                      <a16:colId xmlns:a16="http://schemas.microsoft.com/office/drawing/2014/main" val="149288774"/>
                    </a:ext>
                  </a:extLst>
                </a:gridCol>
              </a:tblGrid>
              <a:tr h="20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204"/>
                  </a:ext>
                </a:extLst>
              </a:tr>
              <a:tr h="20714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54724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833790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2483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65933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ARIMAX_Y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892174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283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LSTM_Y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246866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0412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51798"/>
                  </a:ext>
                </a:extLst>
              </a:tr>
              <a:tr h="189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22415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468997F-7E22-FA7A-C466-4F47C9932076}"/>
              </a:ext>
            </a:extLst>
          </p:cNvPr>
          <p:cNvSpPr txBox="1"/>
          <p:nvPr/>
        </p:nvSpPr>
        <p:spPr>
          <a:xfrm>
            <a:off x="628397" y="4642660"/>
            <a:ext cx="31082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비교 결과 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 </a:t>
            </a:r>
            <a:r>
              <a:rPr lang="ko-KR" altLang="en-US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sz="1200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2A4AFB-40C1-A904-A7DD-462A9B047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3960772" y="2377268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9699D0-E7D9-A371-B92A-FE5923C41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68" t="93413" r="39030" b="2123"/>
          <a:stretch/>
        </p:blipFill>
        <p:spPr>
          <a:xfrm>
            <a:off x="9032817" y="2377268"/>
            <a:ext cx="904875" cy="173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1332DB-5791-A0D6-EE21-6A0961DAB550}"/>
              </a:ext>
            </a:extLst>
          </p:cNvPr>
          <p:cNvSpPr txBox="1"/>
          <p:nvPr/>
        </p:nvSpPr>
        <p:spPr>
          <a:xfrm>
            <a:off x="5459366" y="4822707"/>
            <a:ext cx="534828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데이터의 타겟변수가 단일값을 가짐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2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불가</a:t>
            </a:r>
          </a:p>
        </p:txBody>
      </p:sp>
    </p:spTree>
    <p:extLst>
      <p:ext uri="{BB962C8B-B14F-4D97-AF65-F5344CB8AC3E}">
        <p14:creationId xmlns:p14="http://schemas.microsoft.com/office/powerpoint/2010/main" val="902153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40F40C-821F-87ED-4A85-4986D7667F04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감사합니다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44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데이터별 기간 확인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4DA579-9108-3659-3314-1375AABEB957}"/>
              </a:ext>
            </a:extLst>
          </p:cNvPr>
          <p:cNvGrpSpPr/>
          <p:nvPr/>
        </p:nvGrpSpPr>
        <p:grpSpPr>
          <a:xfrm>
            <a:off x="353044" y="1664699"/>
            <a:ext cx="8695404" cy="5607423"/>
            <a:chOff x="769604" y="1664699"/>
            <a:chExt cx="8695404" cy="56074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D495070-B5DD-7CC2-1A89-F675DCB29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174"/>
            <a:stretch/>
          </p:blipFill>
          <p:spPr>
            <a:xfrm>
              <a:off x="2712765" y="1790813"/>
              <a:ext cx="6752243" cy="52041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45DDD8-189C-F8BE-F566-40EAAE8AAA9A}"/>
                </a:ext>
              </a:extLst>
            </p:cNvPr>
            <p:cNvSpPr txBox="1"/>
            <p:nvPr/>
          </p:nvSpPr>
          <p:spPr>
            <a:xfrm>
              <a:off x="769604" y="1664699"/>
              <a:ext cx="1943161" cy="5204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범민농장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상원농장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상원농장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외부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성지농장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성지농장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외부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신천농장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신천농장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외부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이천분뇨자원화센터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이천분뇨자원화센터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외부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제주축산원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태웅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태웅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외부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포도농장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포도농장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_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외부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55040-CA9D-0D67-6EB2-7C5819595D99}"/>
                </a:ext>
              </a:extLst>
            </p:cNvPr>
            <p:cNvSpPr txBox="1"/>
            <p:nvPr/>
          </p:nvSpPr>
          <p:spPr>
            <a:xfrm>
              <a:off x="5842665" y="6869255"/>
              <a:ext cx="492443" cy="402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날짜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9D6DA2-50F5-102D-EEF6-62F787576952}"/>
              </a:ext>
            </a:extLst>
          </p:cNvPr>
          <p:cNvSpPr txBox="1"/>
          <p:nvPr/>
        </p:nvSpPr>
        <p:spPr>
          <a:xfrm>
            <a:off x="8979451" y="4709160"/>
            <a:ext cx="1162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rgbClr val="C00000"/>
                </a:solidFill>
                <a:latin typeface="+mn-ea"/>
              </a:rPr>
              <a:t>학습불가 </a:t>
            </a:r>
            <a:r>
              <a:rPr lang="en-US" altLang="ko-KR" sz="900" b="1">
                <a:solidFill>
                  <a:srgbClr val="C00000"/>
                </a:solidFill>
                <a:latin typeface="+mn-ea"/>
              </a:rPr>
              <a:t>- </a:t>
            </a:r>
            <a:r>
              <a:rPr lang="ko-KR" altLang="en-US" sz="900" b="1">
                <a:solidFill>
                  <a:srgbClr val="C00000"/>
                </a:solidFill>
                <a:latin typeface="+mn-ea"/>
              </a:rPr>
              <a:t>결측 多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2FAEB-B5B2-CA7E-2428-98D745E5CC32}"/>
              </a:ext>
            </a:extLst>
          </p:cNvPr>
          <p:cNvSpPr txBox="1"/>
          <p:nvPr/>
        </p:nvSpPr>
        <p:spPr>
          <a:xfrm>
            <a:off x="8955812" y="2903739"/>
            <a:ext cx="11128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부분 제외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C48FDD-4CB4-F686-4D2E-33474BE931E8}"/>
              </a:ext>
            </a:extLst>
          </p:cNvPr>
          <p:cNvSpPr txBox="1"/>
          <p:nvPr/>
        </p:nvSpPr>
        <p:spPr>
          <a:xfrm>
            <a:off x="8955812" y="327592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부분 제외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428CD1-552C-F891-3A18-55D7332780B3}"/>
              </a:ext>
            </a:extLst>
          </p:cNvPr>
          <p:cNvSpPr/>
          <p:nvPr/>
        </p:nvSpPr>
        <p:spPr>
          <a:xfrm>
            <a:off x="4244340" y="2903739"/>
            <a:ext cx="601980" cy="2308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91067F-C200-2131-4824-5499C08773DB}"/>
              </a:ext>
            </a:extLst>
          </p:cNvPr>
          <p:cNvSpPr/>
          <p:nvPr/>
        </p:nvSpPr>
        <p:spPr>
          <a:xfrm>
            <a:off x="4244340" y="3275925"/>
            <a:ext cx="601980" cy="2308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4593E-B5BF-2428-D188-DE2174AB9D62}"/>
              </a:ext>
            </a:extLst>
          </p:cNvPr>
          <p:cNvSpPr txBox="1"/>
          <p:nvPr/>
        </p:nvSpPr>
        <p:spPr>
          <a:xfrm>
            <a:off x="8955812" y="5418339"/>
            <a:ext cx="11128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부분 제외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5DD4A-A9FD-B738-87D7-2FA43E7FC84D}"/>
              </a:ext>
            </a:extLst>
          </p:cNvPr>
          <p:cNvSpPr txBox="1"/>
          <p:nvPr/>
        </p:nvSpPr>
        <p:spPr>
          <a:xfrm>
            <a:off x="8955812" y="5780289"/>
            <a:ext cx="11128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부분 제외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816D5D2-2625-50A2-A9D6-CA1F225FB243}"/>
              </a:ext>
            </a:extLst>
          </p:cNvPr>
          <p:cNvSpPr/>
          <p:nvPr/>
        </p:nvSpPr>
        <p:spPr>
          <a:xfrm>
            <a:off x="6625590" y="5418339"/>
            <a:ext cx="601980" cy="2308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0B6AA63-12C8-6FF6-D862-820C3CF60DE0}"/>
              </a:ext>
            </a:extLst>
          </p:cNvPr>
          <p:cNvSpPr/>
          <p:nvPr/>
        </p:nvSpPr>
        <p:spPr>
          <a:xfrm>
            <a:off x="6625590" y="5780289"/>
            <a:ext cx="601980" cy="2308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13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범민농장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1BA497-2977-4E27-AA11-6CE73875E645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15:08 ~ 2. 9. 17:01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암모니아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(nh3),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황화수소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(h2s)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변수가 단일 값을 가짐</a:t>
            </a:r>
            <a:b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불가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CF5402-800E-AC38-53B8-4B5061B7F7DB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4DC06D-9ED3-2272-D157-E4EB46C9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13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상원농장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263275-7C95-0373-50E0-04485EB1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3. 23. 08:19 ~ 7. 22. 13:12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결측 기간이 존재함</a:t>
            </a:r>
            <a:b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7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데이터로 분할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전처리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01DC29-EC5A-EFDD-EF14-274D11AC560E}"/>
              </a:ext>
            </a:extLst>
          </p:cNvPr>
          <p:cNvCxnSpPr>
            <a:cxnSpLocks/>
          </p:cNvCxnSpPr>
          <p:nvPr/>
        </p:nvCxnSpPr>
        <p:spPr>
          <a:xfrm>
            <a:off x="3403600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3A7AFBF-C95B-6938-1466-F5AEA7F6FF7A}"/>
              </a:ext>
            </a:extLst>
          </p:cNvPr>
          <p:cNvCxnSpPr>
            <a:cxnSpLocks/>
          </p:cNvCxnSpPr>
          <p:nvPr/>
        </p:nvCxnSpPr>
        <p:spPr>
          <a:xfrm>
            <a:off x="8166100" y="2133600"/>
            <a:ext cx="0" cy="2916000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A8303E-0ED8-2520-70B1-A59615242ABF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618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상원농장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1. 1. 18:07 ~ 8. 29. 23:18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기간에 대해 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진행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710B804-5124-F5CC-7253-BF5D334D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1171FF-A2CB-19C6-D7C8-AE176209EB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00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성지농장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3. 10. 14:30 ~ 7. 24. 14:40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이전 데이터를 제외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뒤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3A7B8-831C-3F1C-25EF-B72B0EE3F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409FFFC-2DEE-AC33-318A-4238D8F0D602}"/>
              </a:ext>
            </a:extLst>
          </p:cNvPr>
          <p:cNvSpPr/>
          <p:nvPr/>
        </p:nvSpPr>
        <p:spPr>
          <a:xfrm>
            <a:off x="927100" y="3873500"/>
            <a:ext cx="406400" cy="82154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E036D8-D166-3C91-C39A-BA21580A03BD}"/>
              </a:ext>
            </a:extLst>
          </p:cNvPr>
          <p:cNvSpPr/>
          <p:nvPr/>
        </p:nvSpPr>
        <p:spPr>
          <a:xfrm>
            <a:off x="5715000" y="3860800"/>
            <a:ext cx="406400" cy="82154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0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6F598B-04B1-3584-A723-1EB131F23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2" y="1811111"/>
            <a:ext cx="9485489" cy="37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248919" y="342611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성지농장 </a:t>
            </a:r>
            <a:r>
              <a:rPr lang="en-US" altLang="ko-KR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b="1" spc="-10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043B4-671D-8FE4-0746-9C880E724861}"/>
              </a:ext>
            </a:extLst>
          </p:cNvPr>
          <p:cNvSpPr/>
          <p:nvPr/>
        </p:nvSpPr>
        <p:spPr>
          <a:xfrm>
            <a:off x="8757858" y="43094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탐색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888FD-2A61-8B88-3BA0-73C462637E7F}"/>
              </a:ext>
            </a:extLst>
          </p:cNvPr>
          <p:cNvSpPr/>
          <p:nvPr/>
        </p:nvSpPr>
        <p:spPr>
          <a:xfrm>
            <a:off x="602617" y="5747001"/>
            <a:ext cx="9486578" cy="1263399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3. 10. 14:46 ~ 7. 24. 14:59</a:t>
            </a:r>
          </a:p>
          <a:p>
            <a:pPr marL="180000" indent="-1800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b="1" u="sng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이전 데이터를 제외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뒤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진행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09FFFC-2DEE-AC33-318A-4238D8F0D602}"/>
              </a:ext>
            </a:extLst>
          </p:cNvPr>
          <p:cNvSpPr/>
          <p:nvPr/>
        </p:nvSpPr>
        <p:spPr>
          <a:xfrm>
            <a:off x="990600" y="3695700"/>
            <a:ext cx="600075" cy="139065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E036D8-D166-3C91-C39A-BA21580A03BD}"/>
              </a:ext>
            </a:extLst>
          </p:cNvPr>
          <p:cNvSpPr/>
          <p:nvPr/>
        </p:nvSpPr>
        <p:spPr>
          <a:xfrm>
            <a:off x="5715000" y="3860800"/>
            <a:ext cx="600074" cy="122555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4712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6E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29667</TotalTime>
  <Words>4150</Words>
  <Application>Microsoft Office PowerPoint</Application>
  <PresentationFormat>사용자 지정</PresentationFormat>
  <Paragraphs>2079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Calibri</vt:lpstr>
      <vt:lpstr>Cambria Math</vt:lpstr>
      <vt:lpstr>Times New Roman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kyuong su</dc:creator>
  <cp:lastModifiedBy>노지은</cp:lastModifiedBy>
  <cp:revision>2040</cp:revision>
  <cp:lastPrinted>2020-06-04T04:52:21Z</cp:lastPrinted>
  <dcterms:created xsi:type="dcterms:W3CDTF">2020-05-26T06:44:47Z</dcterms:created>
  <dcterms:modified xsi:type="dcterms:W3CDTF">2022-10-05T05:39:58Z</dcterms:modified>
</cp:coreProperties>
</file>